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269" r:id="rId3"/>
    <p:sldId id="304" r:id="rId4"/>
    <p:sldId id="358" r:id="rId5"/>
    <p:sldId id="359" r:id="rId6"/>
    <p:sldId id="294" r:id="rId7"/>
    <p:sldId id="360" r:id="rId8"/>
    <p:sldId id="361" r:id="rId9"/>
    <p:sldId id="362" r:id="rId10"/>
    <p:sldId id="364" r:id="rId11"/>
    <p:sldId id="266" r:id="rId12"/>
    <p:sldId id="450" r:id="rId13"/>
    <p:sldId id="288" r:id="rId14"/>
    <p:sldId id="470" r:id="rId15"/>
    <p:sldId id="497" r:id="rId16"/>
    <p:sldId id="311" r:id="rId17"/>
    <p:sldId id="347" r:id="rId18"/>
    <p:sldId id="355" r:id="rId19"/>
    <p:sldId id="494" r:id="rId20"/>
    <p:sldId id="279" r:id="rId21"/>
    <p:sldId id="280" r:id="rId22"/>
    <p:sldId id="500" r:id="rId23"/>
    <p:sldId id="498" r:id="rId24"/>
    <p:sldId id="464" r:id="rId25"/>
    <p:sldId id="465" r:id="rId26"/>
    <p:sldId id="499" r:id="rId27"/>
    <p:sldId id="503" r:id="rId28"/>
    <p:sldId id="466" r:id="rId29"/>
    <p:sldId id="467" r:id="rId30"/>
    <p:sldId id="502" r:id="rId31"/>
    <p:sldId id="262" r:id="rId32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67EDA-7BF4-4F1B-814B-899AB7809D5F}" v="25" dt="2025-11-14T18:13:36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424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95640762296008E-2"/>
          <c:y val="3.9810283641491424E-2"/>
          <c:w val="0.64323329149073771"/>
          <c:h val="0.8053063218715714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'Liv1'!$B$2</c:f>
              <c:strCache>
                <c:ptCount val="1"/>
                <c:pt idx="0">
                  <c:v>Produzione energia e trasformazione combustibili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'Liv1'!$C$1:$E$1</c:f>
              <c:strCache>
                <c:ptCount val="3"/>
                <c:pt idx="0">
                  <c:v>Ossidi di azoto (NOx) (t/a)</c:v>
                </c:pt>
                <c:pt idx="1">
                  <c:v>Polveri fini (PM10)
(t/a)</c:v>
                </c:pt>
                <c:pt idx="2">
                  <c:v>Biossido di carbonio equivalente (CO2 eq)
(kt/a)</c:v>
                </c:pt>
              </c:strCache>
            </c:strRef>
          </c:cat>
          <c:val>
            <c:numRef>
              <c:f>'Liv1'!$C$2:$E$2</c:f>
              <c:numCache>
                <c:formatCode>#,##0</c:formatCode>
                <c:ptCount val="3"/>
                <c:pt idx="0">
                  <c:v>1249.2058400000001</c:v>
                </c:pt>
                <c:pt idx="1">
                  <c:v>10.734999999999999</c:v>
                </c:pt>
                <c:pt idx="2">
                  <c:v>3259.3354300000005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7-4663-8715-AB651E3DB459}"/>
            </c:ext>
          </c:extLst>
        </c:ser>
        <c:ser>
          <c:idx val="1"/>
          <c:order val="1"/>
          <c:tx>
            <c:strRef>
              <c:f>'Liv1'!$B$3</c:f>
              <c:strCache>
                <c:ptCount val="1"/>
                <c:pt idx="0">
                  <c:v>Riscaldamento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'Liv1'!$C$1:$E$1</c:f>
              <c:strCache>
                <c:ptCount val="3"/>
                <c:pt idx="0">
                  <c:v>Ossidi di azoto (NOx) (t/a)</c:v>
                </c:pt>
                <c:pt idx="1">
                  <c:v>Polveri fini (PM10)
(t/a)</c:v>
                </c:pt>
                <c:pt idx="2">
                  <c:v>Biossido di carbonio equivalente (CO2 eq)
(kt/a)</c:v>
                </c:pt>
              </c:strCache>
            </c:strRef>
          </c:cat>
          <c:val>
            <c:numRef>
              <c:f>'Liv1'!$C$3:$E$3</c:f>
              <c:numCache>
                <c:formatCode>#,##0</c:formatCode>
                <c:ptCount val="3"/>
                <c:pt idx="0">
                  <c:v>1506.7033300000012</c:v>
                </c:pt>
                <c:pt idx="1">
                  <c:v>680.92774999999881</c:v>
                </c:pt>
                <c:pt idx="2">
                  <c:v>2089.1653699999993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D7-4663-8715-AB651E3DB459}"/>
            </c:ext>
          </c:extLst>
        </c:ser>
        <c:ser>
          <c:idx val="2"/>
          <c:order val="2"/>
          <c:tx>
            <c:strRef>
              <c:f>'Liv1'!$B$4</c:f>
              <c:strCache>
                <c:ptCount val="1"/>
                <c:pt idx="0">
                  <c:v>Combustione nell'industria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'Liv1'!$C$1:$E$1</c:f>
              <c:strCache>
                <c:ptCount val="3"/>
                <c:pt idx="0">
                  <c:v>Ossidi di azoto (NOx) (t/a)</c:v>
                </c:pt>
                <c:pt idx="1">
                  <c:v>Polveri fini (PM10)
(t/a)</c:v>
                </c:pt>
                <c:pt idx="2">
                  <c:v>Biossido di carbonio equivalente (CO2 eq)
(kt/a)</c:v>
                </c:pt>
              </c:strCache>
            </c:strRef>
          </c:cat>
          <c:val>
            <c:numRef>
              <c:f>'Liv1'!$C$4:$E$4</c:f>
              <c:numCache>
                <c:formatCode>#,##0</c:formatCode>
                <c:ptCount val="3"/>
                <c:pt idx="0">
                  <c:v>1920.76133</c:v>
                </c:pt>
                <c:pt idx="1">
                  <c:v>32.714000000000006</c:v>
                </c:pt>
                <c:pt idx="2">
                  <c:v>1508.6941799999995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D7-4663-8715-AB651E3DB459}"/>
            </c:ext>
          </c:extLst>
        </c:ser>
        <c:ser>
          <c:idx val="3"/>
          <c:order val="3"/>
          <c:tx>
            <c:strRef>
              <c:f>'Liv1'!$B$5</c:f>
              <c:strCache>
                <c:ptCount val="1"/>
                <c:pt idx="0">
                  <c:v>Processi produttivi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'Liv1'!$C$1:$E$1</c:f>
              <c:strCache>
                <c:ptCount val="3"/>
                <c:pt idx="0">
                  <c:v>Ossidi di azoto (NOx) (t/a)</c:v>
                </c:pt>
                <c:pt idx="1">
                  <c:v>Polveri fini (PM10)
(t/a)</c:v>
                </c:pt>
                <c:pt idx="2">
                  <c:v>Biossido di carbonio equivalente (CO2 eq)
(kt/a)</c:v>
                </c:pt>
              </c:strCache>
            </c:strRef>
          </c:cat>
          <c:val>
            <c:numRef>
              <c:f>'Liv1'!$C$5:$E$5</c:f>
              <c:numCache>
                <c:formatCode>#,##0</c:formatCode>
                <c:ptCount val="3"/>
                <c:pt idx="0">
                  <c:v>102.11999999999999</c:v>
                </c:pt>
                <c:pt idx="1">
                  <c:v>18.642659999999996</c:v>
                </c:pt>
                <c:pt idx="2">
                  <c:v>6.0149999999999997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D7-4663-8715-AB651E3DB459}"/>
            </c:ext>
          </c:extLst>
        </c:ser>
        <c:ser>
          <c:idx val="4"/>
          <c:order val="4"/>
          <c:tx>
            <c:strRef>
              <c:f>'Liv1'!$B$6</c:f>
              <c:strCache>
                <c:ptCount val="1"/>
                <c:pt idx="0">
                  <c:v>Estrazione e distribuzione carburanti</c:v>
                </c:pt>
              </c:strCache>
            </c:strRef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cat>
            <c:strRef>
              <c:f>'Liv1'!$C$1:$E$1</c:f>
              <c:strCache>
                <c:ptCount val="3"/>
                <c:pt idx="0">
                  <c:v>Ossidi di azoto (NOx) (t/a)</c:v>
                </c:pt>
                <c:pt idx="1">
                  <c:v>Polveri fini (PM10)
(t/a)</c:v>
                </c:pt>
                <c:pt idx="2">
                  <c:v>Biossido di carbonio equivalente (CO2 eq)
(kt/a)</c:v>
                </c:pt>
              </c:strCache>
            </c:strRef>
          </c:cat>
          <c:val>
            <c:numRef>
              <c:f>'Liv1'!$C$6:$E$6</c:f>
              <c:numCache>
                <c:formatCode>#,##0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220.05297000000002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D7-4663-8715-AB651E3DB459}"/>
            </c:ext>
          </c:extLst>
        </c:ser>
        <c:ser>
          <c:idx val="5"/>
          <c:order val="5"/>
          <c:tx>
            <c:strRef>
              <c:f>'Liv1'!$B$7</c:f>
              <c:strCache>
                <c:ptCount val="1"/>
                <c:pt idx="0">
                  <c:v>Uso di solventi</c:v>
                </c:pt>
              </c:strCache>
            </c:strRef>
          </c:tx>
          <c:spPr>
            <a:solidFill>
              <a:srgbClr val="F856D9"/>
            </a:solidFill>
            <a:ln>
              <a:noFill/>
            </a:ln>
            <a:effectLst/>
          </c:spPr>
          <c:invertIfNegative val="0"/>
          <c:cat>
            <c:strRef>
              <c:f>'Liv1'!$C$1:$E$1</c:f>
              <c:strCache>
                <c:ptCount val="3"/>
                <c:pt idx="0">
                  <c:v>Ossidi di azoto (NOx) (t/a)</c:v>
                </c:pt>
                <c:pt idx="1">
                  <c:v>Polveri fini (PM10)
(t/a)</c:v>
                </c:pt>
                <c:pt idx="2">
                  <c:v>Biossido di carbonio equivalente (CO2 eq)
(kt/a)</c:v>
                </c:pt>
              </c:strCache>
            </c:strRef>
          </c:cat>
          <c:val>
            <c:numRef>
              <c:f>'Liv1'!$C$7:$E$7</c:f>
              <c:numCache>
                <c:formatCode>#,##0</c:formatCode>
                <c:ptCount val="3"/>
                <c:pt idx="0">
                  <c:v>82.22999999999999</c:v>
                </c:pt>
                <c:pt idx="1">
                  <c:v>115.90043999999999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D7-4663-8715-AB651E3DB459}"/>
            </c:ext>
          </c:extLst>
        </c:ser>
        <c:ser>
          <c:idx val="6"/>
          <c:order val="6"/>
          <c:tx>
            <c:strRef>
              <c:f>'Liv1'!$B$8</c:f>
              <c:strCache>
                <c:ptCount val="1"/>
                <c:pt idx="0">
                  <c:v>Trasporto sustrada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'Liv1'!$C$1:$E$1</c:f>
              <c:strCache>
                <c:ptCount val="3"/>
                <c:pt idx="0">
                  <c:v>Ossidi di azoto (NOx) (t/a)</c:v>
                </c:pt>
                <c:pt idx="1">
                  <c:v>Polveri fini (PM10)
(t/a)</c:v>
                </c:pt>
                <c:pt idx="2">
                  <c:v>Biossido di carbonio equivalente (CO2 eq)
(kt/a)</c:v>
                </c:pt>
              </c:strCache>
            </c:strRef>
          </c:cat>
          <c:val>
            <c:numRef>
              <c:f>'Liv1'!$C$8:$E$8</c:f>
              <c:numCache>
                <c:formatCode>#,##0</c:formatCode>
                <c:ptCount val="3"/>
                <c:pt idx="0">
                  <c:v>7740.6018699999995</c:v>
                </c:pt>
                <c:pt idx="1">
                  <c:v>989.10133000000008</c:v>
                </c:pt>
                <c:pt idx="2">
                  <c:v>1955.099109999999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D7-4663-8715-AB651E3DB459}"/>
            </c:ext>
          </c:extLst>
        </c:ser>
        <c:ser>
          <c:idx val="7"/>
          <c:order val="7"/>
          <c:tx>
            <c:strRef>
              <c:f>'Liv1'!$B$9</c:f>
              <c:strCache>
                <c:ptCount val="1"/>
                <c:pt idx="0">
                  <c:v>Altre sorgenti mobili e macchinari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'Liv1'!$C$1:$E$1</c:f>
              <c:strCache>
                <c:ptCount val="3"/>
                <c:pt idx="0">
                  <c:v>Ossidi di azoto (NOx) (t/a)</c:v>
                </c:pt>
                <c:pt idx="1">
                  <c:v>Polveri fini (PM10)
(t/a)</c:v>
                </c:pt>
                <c:pt idx="2">
                  <c:v>Biossido di carbonio equivalente (CO2 eq)
(kt/a)</c:v>
                </c:pt>
              </c:strCache>
            </c:strRef>
          </c:cat>
          <c:val>
            <c:numRef>
              <c:f>'Liv1'!$C$9:$E$9</c:f>
              <c:numCache>
                <c:formatCode>#,##0</c:formatCode>
                <c:ptCount val="3"/>
                <c:pt idx="0">
                  <c:v>593.20474000000013</c:v>
                </c:pt>
                <c:pt idx="1">
                  <c:v>33.18869999999999</c:v>
                </c:pt>
                <c:pt idx="2">
                  <c:v>68.929329999999965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D7-4663-8715-AB651E3DB459}"/>
            </c:ext>
          </c:extLst>
        </c:ser>
        <c:ser>
          <c:idx val="8"/>
          <c:order val="8"/>
          <c:tx>
            <c:strRef>
              <c:f>'Liv1'!$B$10</c:f>
              <c:strCache>
                <c:ptCount val="1"/>
                <c:pt idx="0">
                  <c:v>Trattamento e smaltimento rifiuti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'Liv1'!$C$1:$E$1</c:f>
              <c:strCache>
                <c:ptCount val="3"/>
                <c:pt idx="0">
                  <c:v>Ossidi di azoto (NOx) (t/a)</c:v>
                </c:pt>
                <c:pt idx="1">
                  <c:v>Polveri fini (PM10)
(t/a)</c:v>
                </c:pt>
                <c:pt idx="2">
                  <c:v>Biossido di carbonio equivalente (CO2 eq)
(kt/a)</c:v>
                </c:pt>
              </c:strCache>
            </c:strRef>
          </c:cat>
          <c:val>
            <c:numRef>
              <c:f>'Liv1'!$C$10:$E$10</c:f>
              <c:numCache>
                <c:formatCode>#,##0</c:formatCode>
                <c:ptCount val="3"/>
                <c:pt idx="0">
                  <c:v>578.60447999999997</c:v>
                </c:pt>
                <c:pt idx="1">
                  <c:v>6.8080500000000006</c:v>
                </c:pt>
                <c:pt idx="2">
                  <c:v>206.07899000000003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D7-4663-8715-AB651E3DB459}"/>
            </c:ext>
          </c:extLst>
        </c:ser>
        <c:ser>
          <c:idx val="9"/>
          <c:order val="9"/>
          <c:tx>
            <c:strRef>
              <c:f>'Liv1'!$B$11</c:f>
              <c:strCache>
                <c:ptCount val="1"/>
                <c:pt idx="0">
                  <c:v>Agricoltura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'Liv1'!$C$1:$E$1</c:f>
              <c:strCache>
                <c:ptCount val="3"/>
                <c:pt idx="0">
                  <c:v>Ossidi di azoto (NOx) (t/a)</c:v>
                </c:pt>
                <c:pt idx="1">
                  <c:v>Polveri fini (PM10)
(t/a)</c:v>
                </c:pt>
                <c:pt idx="2">
                  <c:v>Biossido di carbonio equivalente (CO2 eq)
(kt/a)</c:v>
                </c:pt>
              </c:strCache>
            </c:strRef>
          </c:cat>
          <c:val>
            <c:numRef>
              <c:f>'Liv1'!$C$11:$E$11</c:f>
              <c:numCache>
                <c:formatCode>#,##0</c:formatCode>
                <c:ptCount val="3"/>
                <c:pt idx="0">
                  <c:v>22.359589999999987</c:v>
                </c:pt>
                <c:pt idx="1">
                  <c:v>10.42076</c:v>
                </c:pt>
                <c:pt idx="2">
                  <c:v>170.52789999999993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D7-4663-8715-AB651E3DB459}"/>
            </c:ext>
          </c:extLst>
        </c:ser>
        <c:ser>
          <c:idx val="10"/>
          <c:order val="10"/>
          <c:tx>
            <c:strRef>
              <c:f>'Liv1'!$B$12</c:f>
              <c:strCache>
                <c:ptCount val="1"/>
                <c:pt idx="0">
                  <c:v>Altre sorgenti e assorbimenti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'Liv1'!$C$1:$E$1</c:f>
              <c:strCache>
                <c:ptCount val="3"/>
                <c:pt idx="0">
                  <c:v>Ossidi di azoto (NOx) (t/a)</c:v>
                </c:pt>
                <c:pt idx="1">
                  <c:v>Polveri fini (PM10)
(t/a)</c:v>
                </c:pt>
                <c:pt idx="2">
                  <c:v>Biossido di carbonio equivalente (CO2 eq)
(kt/a)</c:v>
                </c:pt>
              </c:strCache>
            </c:strRef>
          </c:cat>
          <c:val>
            <c:numRef>
              <c:f>'Liv1'!$C$12:$E$12</c:f>
              <c:numCache>
                <c:formatCode>#,##0</c:formatCode>
                <c:ptCount val="3"/>
                <c:pt idx="0">
                  <c:v>5.0860999999999992</c:v>
                </c:pt>
                <c:pt idx="1">
                  <c:v>83.039950000000005</c:v>
                </c:pt>
                <c:pt idx="2">
                  <c:v>0.93830000000000024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D7-4663-8715-AB651E3DB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458880"/>
        <c:axId val="800456912"/>
      </c:barChart>
      <c:catAx>
        <c:axId val="80045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0456912"/>
        <c:crosses val="autoZero"/>
        <c:auto val="1"/>
        <c:lblAlgn val="ctr"/>
        <c:lblOffset val="100"/>
        <c:noMultiLvlLbl val="0"/>
      </c:catAx>
      <c:valAx>
        <c:axId val="80045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045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30966409312847"/>
          <c:y val="4.8710764367190039E-2"/>
          <c:w val="0.2709031508055092"/>
          <c:h val="0.90780376059042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EA0A0-2E9B-4770-86B5-0E3DE5CDC36C}" type="datetimeFigureOut">
              <a:rPr lang="it-IT" smtClean="0"/>
              <a:t>14/11/2025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82E8C-0D11-4391-A416-5904CB34EE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88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4545-1E83-4A2E-8DD5-A14A68CD1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47" y="498475"/>
            <a:ext cx="4459912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62CF9-F811-4E18-95DC-C5FEA546A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7647" y="3340281"/>
            <a:ext cx="445991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441C0-05C0-41FD-A62B-24439700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E70C-5266-4619-9EB2-32F579AC8A13}" type="datetimeFigureOut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7B75A-986B-4459-92A1-74955691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52D33-9200-4FAD-A111-7D625477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BE0-49B9-4983-A2DA-A4D44EDA2C3B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02F9DA-2A96-40DD-8433-746EA6F96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009" t="5595" r="17502" b="3405"/>
          <a:stretch/>
        </p:blipFill>
        <p:spPr>
          <a:xfrm>
            <a:off x="-22409" y="136525"/>
            <a:ext cx="6006322" cy="46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8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8D6E-D9A7-45AB-87B4-BB543487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4225A-10C0-4B24-A7A0-A8101CD00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49ED7-1D67-408C-A526-AD79533C0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E70C-5266-4619-9EB2-32F579AC8A13}" type="datetimeFigureOut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88D5D-AF39-4CC8-A2C1-08082602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B9A24-A2B1-4032-92AF-4E3DCB78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BE0-49B9-4983-A2DA-A4D44EDA2C3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02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A27662-423C-4A8E-99F8-B468F488E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992A7-93A0-4AFB-BD94-084C14A9B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1A877-A3B4-4CF4-8463-02A069E4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E70C-5266-4619-9EB2-32F579AC8A13}" type="datetimeFigureOut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D40FE-04BD-4896-AF49-0AC7D784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53BF2-5C44-4F2A-B70E-12839323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BE0-49B9-4983-A2DA-A4D44EDA2C3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32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FCCF87-C102-4F7C-AF68-C57E507C3BC3}"/>
              </a:ext>
            </a:extLst>
          </p:cNvPr>
          <p:cNvCxnSpPr>
            <a:cxnSpLocks/>
          </p:cNvCxnSpPr>
          <p:nvPr userDrawn="1"/>
        </p:nvCxnSpPr>
        <p:spPr>
          <a:xfrm>
            <a:off x="61427" y="1136876"/>
            <a:ext cx="12069147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AF13522-9A02-43FC-B989-2CE830238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49" y="186625"/>
            <a:ext cx="11402008" cy="8303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Inserire</a:t>
            </a:r>
            <a:r>
              <a:rPr lang="en-US" dirty="0"/>
              <a:t> </a:t>
            </a:r>
            <a:r>
              <a:rPr lang="en-US" dirty="0" err="1"/>
              <a:t>Titolo</a:t>
            </a:r>
            <a:r>
              <a:rPr lang="en-US" dirty="0"/>
              <a:t> Slide</a:t>
            </a:r>
            <a:endParaRPr lang="it-IT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333224-8658-4949-B829-C3D9816BDAAD}"/>
              </a:ext>
            </a:extLst>
          </p:cNvPr>
          <p:cNvCxnSpPr>
            <a:cxnSpLocks/>
          </p:cNvCxnSpPr>
          <p:nvPr userDrawn="1"/>
        </p:nvCxnSpPr>
        <p:spPr>
          <a:xfrm>
            <a:off x="61427" y="6176963"/>
            <a:ext cx="12069147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B41A763-80D7-49AD-AE9F-1D5E50F3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064" y="6356349"/>
            <a:ext cx="1101012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51F4A19D-EA6D-4B03-883B-6B8EE18C47BF}" type="datetime1">
              <a:rPr lang="it-IT" smtClean="0"/>
              <a:pPr/>
              <a:t>14/11/2025</a:t>
            </a:fld>
            <a:endParaRPr lang="it-IT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F0A100F-7DA8-4E33-9F8C-9CADD68D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1" y="6356350"/>
            <a:ext cx="1052286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4E4A1972-CAAA-4EF8-9E9C-1CF553236FA7}" type="slidenum">
              <a:rPr lang="it-IT" smtClean="0"/>
              <a:pPr/>
              <a:t>‹#›</a:t>
            </a:fld>
            <a:r>
              <a:rPr lang="it-IT" dirty="0"/>
              <a:t> di TOTAL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262BA2B-EB25-4252-90A9-0841F38E7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721" y="6197489"/>
            <a:ext cx="1827217" cy="6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5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7037647" y="498475"/>
            <a:ext cx="445991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7037647" y="3340281"/>
            <a:ext cx="445991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1" name="Google Shape;21;p64"/>
          <p:cNvPicPr preferRelativeResize="0"/>
          <p:nvPr/>
        </p:nvPicPr>
        <p:blipFill rotWithShape="1">
          <a:blip r:embed="rId2">
            <a:alphaModFix/>
          </a:blip>
          <a:srcRect l="16009" t="5595" r="17502" b="3404"/>
          <a:stretch/>
        </p:blipFill>
        <p:spPr>
          <a:xfrm>
            <a:off x="-22409" y="136525"/>
            <a:ext cx="6006322" cy="4626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4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7" name="Google Shape;27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7213" y="386500"/>
            <a:ext cx="5744066" cy="3228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86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6"/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6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34" name="Google Shape;34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5605" y="13671"/>
            <a:ext cx="3004971" cy="168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747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8"/>
          <p:cNvSpPr txBox="1"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body" idx="3"/>
          </p:nvPr>
        </p:nvSpPr>
        <p:spPr>
          <a:xfrm>
            <a:off x="6172202" y="1681164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body" idx="4"/>
          </p:nvPr>
        </p:nvSpPr>
        <p:spPr>
          <a:xfrm>
            <a:off x="6172202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8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8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6225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9"/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9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9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944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0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0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0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3655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1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body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1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1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57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0CCB-3A99-4EC9-9656-553B6848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38EB5-FA94-49FB-8AC6-507EC50EC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D3667-58DA-4746-998E-1052B1AB1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E70C-5266-4619-9EB2-32F579AC8A13}" type="datetimeFigureOut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600E6-8684-499F-9861-A92EC366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5D660-280C-4C55-847A-51A65BC4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BE0-49B9-4983-A2DA-A4D44EDA2C3B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4979C3-63A6-4568-9FF3-9DB7C40BA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5604" y="13670"/>
            <a:ext cx="3004971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29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2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2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72"/>
          <p:cNvSpPr txBox="1">
            <a:spLocks noGrp="1"/>
          </p:cNvSpPr>
          <p:nvPr>
            <p:ph type="body" idx="1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2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2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438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3"/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body" idx="1"/>
          </p:nvPr>
        </p:nvSpPr>
        <p:spPr>
          <a:xfrm rot="5400000">
            <a:off x="3920333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3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3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344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4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4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4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0225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agine a Tutt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84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E93FB-BB3C-4E3E-BE01-7C44284C4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1741C-47FC-482E-9E95-6AAC8466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E70C-5266-4619-9EB2-32F579AC8A13}" type="datetimeFigureOut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50DC-696C-4314-A716-7ECDC48A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929A7-7728-4272-9935-3A5160DC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BE0-49B9-4983-A2DA-A4D44EDA2C3B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FE9B10-42F7-4E91-82CA-CFA267ED6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7213" y="386499"/>
            <a:ext cx="5744066" cy="32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7D05-F152-4CC5-8F5E-A1F41587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F71DF-E980-463D-A172-49BAD9F48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5BE37-ED02-4302-B2C4-1EC6397A4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42205-6E36-45E2-AF57-8DABB43E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E70C-5266-4619-9EB2-32F579AC8A13}" type="datetimeFigureOut">
              <a:rPr lang="it-IT" smtClean="0"/>
              <a:t>14/11/2025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B962F-2F9D-4FCB-9039-BF2F4998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B990-694D-4C89-8212-6FF4784F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BE0-49B9-4983-A2DA-A4D44EDA2C3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77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D2A4C-3051-46F4-B702-9F14518D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6B6FF-157A-47CB-9A2B-51DEC93E5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C0428-C2BB-4E6D-AE35-1036F615D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824CB-C931-44C6-BF91-67778786C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610D4-016B-4E35-B8AF-054159A2F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AC125C-23D5-450F-9AD6-75A40344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E70C-5266-4619-9EB2-32F579AC8A13}" type="datetimeFigureOut">
              <a:rPr lang="it-IT" smtClean="0"/>
              <a:t>14/11/2025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2EC15-15AA-4E7D-A053-26755939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A9630-8307-4857-93C8-B3236DB7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BE0-49B9-4983-A2DA-A4D44EDA2C3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88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E53A-2FF3-4133-938E-635E99F9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DE28B-E7E7-416F-A315-ED8FD748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E70C-5266-4619-9EB2-32F579AC8A13}" type="datetimeFigureOut">
              <a:rPr lang="it-IT" smtClean="0"/>
              <a:t>14/11/2025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5594F-D41E-49A6-AB33-2ABD29F4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16863-2BC2-40C3-BFE0-425088C1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BE0-49B9-4983-A2DA-A4D44EDA2C3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13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E5397-A7D0-4B6D-86C0-F9BDB96B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E70C-5266-4619-9EB2-32F579AC8A13}" type="datetimeFigureOut">
              <a:rPr lang="it-IT" smtClean="0"/>
              <a:t>14/11/2025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7DAA-C556-4F96-8216-A8E0AD1B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B124E-72A4-4CC0-B18B-BCFBE89A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BE0-49B9-4983-A2DA-A4D44EDA2C3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17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AD88-7019-493F-AD1F-81EA2DE4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2E281-A862-4737-BA1D-CFE95DA35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27FCF-9134-43B5-87C0-06D29027D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73367-EB46-48AB-BACF-35C91C49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E70C-5266-4619-9EB2-32F579AC8A13}" type="datetimeFigureOut">
              <a:rPr lang="it-IT" smtClean="0"/>
              <a:t>14/11/2025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33C6D-3221-4369-9354-CA7F6993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283AD-1D84-43BB-A1C1-164791B9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BE0-49B9-4983-A2DA-A4D44EDA2C3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07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CA81-2C12-4D0D-9BA6-AA7BC4DD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DA34D-0F11-4D18-946D-35DF7EEEB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B7A33-7DDA-4A4D-9998-ABE947D4A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5E052-14B8-48F0-A17F-72DFA5A8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E70C-5266-4619-9EB2-32F579AC8A13}" type="datetimeFigureOut">
              <a:rPr lang="it-IT" smtClean="0"/>
              <a:t>14/11/2025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F56FA-38E4-4856-81F2-42E9B3F3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4E176-3E1C-4B2D-8D04-B8E12862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BE0-49B9-4983-A2DA-A4D44EDA2C3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06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54115C-7C4C-42AE-8A45-44908301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CEBE1-4D2B-41F1-ABAF-D0D0B43CD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7B693-933C-42A1-B791-4C8F08C6F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E70C-5266-4619-9EB2-32F579AC8A13}" type="datetimeFigureOut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3C75-71E1-455C-9205-71AF18CB9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B49D-79A4-4E44-A256-235A64370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4EBE0-49B9-4983-A2DA-A4D44EDA2C3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59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8111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rinorespira.it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3756-CD4A-4832-8722-C8C8E906E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8964" y="2647344"/>
            <a:ext cx="5948884" cy="2269549"/>
          </a:xfrm>
        </p:spPr>
        <p:txBody>
          <a:bodyPr>
            <a:noAutofit/>
          </a:bodyPr>
          <a:lstStyle/>
          <a:p>
            <a:r>
              <a:rPr lang="it-IT" sz="3600" b="1" dirty="0"/>
              <a:t>Quali sono gli inquinanti in atmosfera e quali le previsioni normative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6A8C2-737C-4A3A-B870-CBAAA422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3450" y="5356614"/>
            <a:ext cx="4459912" cy="81340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Torino </a:t>
            </a:r>
          </a:p>
          <a:p>
            <a:r>
              <a:rPr lang="it-IT" dirty="0"/>
              <a:t>Novembre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13694-E370-F8EA-84CE-B7A86BFE5B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81"/>
          <a:stretch>
            <a:fillRect/>
          </a:stretch>
        </p:blipFill>
        <p:spPr>
          <a:xfrm>
            <a:off x="8253506" y="154883"/>
            <a:ext cx="3585881" cy="1168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28DF82-BEC8-BD23-AA4E-0DE0C0420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695" y="1322937"/>
            <a:ext cx="2874682" cy="11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67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0" cy="5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dirty="0"/>
              <a:t>Fonti di emissione: Piemonte vs Torino</a:t>
            </a:r>
            <a:endParaRPr dirty="0"/>
          </a:p>
        </p:txBody>
      </p:sp>
      <p:sp>
        <p:nvSpPr>
          <p:cNvPr id="157" name="Google Shape;157;p11"/>
          <p:cNvSpPr txBox="1"/>
          <p:nvPr/>
        </p:nvSpPr>
        <p:spPr>
          <a:xfrm>
            <a:off x="838200" y="6490778"/>
            <a:ext cx="27923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Fonte: Regione Piemonte  PRQA 2024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BFA8D-E51C-2FD6-ADE0-0FC483206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1203997"/>
            <a:ext cx="10689273" cy="52867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B96CF6-6780-4254-80B7-1B5BFDE9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36" y="267405"/>
            <a:ext cx="10425442" cy="989024"/>
          </a:xfrm>
        </p:spPr>
        <p:txBody>
          <a:bodyPr>
            <a:normAutofit/>
          </a:bodyPr>
          <a:lstStyle/>
          <a:p>
            <a:r>
              <a:rPr lang="it-IT" sz="3600" b="1" dirty="0"/>
              <a:t>Da dove vengono le emissioni di NOx a Torino?</a:t>
            </a:r>
            <a:endParaRPr lang="en-GB" sz="36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F4243D-C276-46A2-9282-822063ACA5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7" y="2196869"/>
            <a:ext cx="6206260" cy="412205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E168D0F-BB40-4508-99D3-25434DB77C81}"/>
              </a:ext>
            </a:extLst>
          </p:cNvPr>
          <p:cNvSpPr txBox="1"/>
          <p:nvPr/>
        </p:nvSpPr>
        <p:spPr>
          <a:xfrm>
            <a:off x="10281765" y="6393820"/>
            <a:ext cx="1703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 IREA 2015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A9A1F-B007-F13C-4FB7-9DD52EA4F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889" y="2196869"/>
            <a:ext cx="6194422" cy="4122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B0243-DE36-8B4D-71A6-8433B6734623}"/>
              </a:ext>
            </a:extLst>
          </p:cNvPr>
          <p:cNvSpPr txBox="1"/>
          <p:nvPr/>
        </p:nvSpPr>
        <p:spPr>
          <a:xfrm>
            <a:off x="2809507" y="1827537"/>
            <a:ext cx="70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F9BDB-15D8-C46D-EAB5-561F8CEE6057}"/>
              </a:ext>
            </a:extLst>
          </p:cNvPr>
          <p:cNvSpPr txBox="1"/>
          <p:nvPr/>
        </p:nvSpPr>
        <p:spPr>
          <a:xfrm>
            <a:off x="8679938" y="1789739"/>
            <a:ext cx="70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51902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40E3-6122-4B58-8530-633EFFA8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515"/>
          </a:xfrm>
        </p:spPr>
        <p:txBody>
          <a:bodyPr>
            <a:normAutofit/>
          </a:bodyPr>
          <a:lstStyle/>
          <a:p>
            <a:r>
              <a:rPr lang="it-IT" sz="3600" dirty="0"/>
              <a:t>Area metropolitana: contributo settori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7C6F77-B645-4A50-BEC8-666C818DC7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8FFA3C-1673-41A4-B362-104BD4A09CAC}"/>
              </a:ext>
            </a:extLst>
          </p:cNvPr>
          <p:cNvSpPr txBox="1"/>
          <p:nvPr/>
        </p:nvSpPr>
        <p:spPr>
          <a:xfrm>
            <a:off x="1209040" y="6024880"/>
            <a:ext cx="904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Comuni aderenti al consorzio «Agenzia per la Mobilità Metropolitana»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1.500.000 abitanti 829 km2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74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Particolato primario e secondario</a:t>
            </a:r>
            <a:endParaRPr/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472" y="1459524"/>
            <a:ext cx="9216112" cy="487288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/>
        </p:nvSpPr>
        <p:spPr>
          <a:xfrm>
            <a:off x="2435902" y="6370820"/>
            <a:ext cx="68480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https://www.snpambiente.it/2020/01/28/qualita-dellaria-nel-bacino-padano-le-molteplici-cause-di-un-problema-complesso/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D5E3D-7FCB-A55E-5E79-FDA73C82A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/>
              <a:t>Limiti di legge e criteri di qualità dell’aria</a:t>
            </a:r>
          </a:p>
        </p:txBody>
      </p:sp>
    </p:spTree>
    <p:extLst>
      <p:ext uri="{BB962C8B-B14F-4D97-AF65-F5344CB8AC3E}">
        <p14:creationId xmlns:p14="http://schemas.microsoft.com/office/powerpoint/2010/main" val="1353180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C696-77E5-4FB7-A76F-2AACBC30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7476"/>
          </a:xfrm>
        </p:spPr>
        <p:txBody>
          <a:bodyPr>
            <a:normAutofit fontScale="90000"/>
          </a:bodyPr>
          <a:lstStyle/>
          <a:p>
            <a:r>
              <a:rPr lang="it-IT" dirty="0"/>
              <a:t>I limiti di legge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6066CA-06C5-4C10-B5B8-EFFE4E341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501" y="1294357"/>
            <a:ext cx="7973503" cy="4612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AD0A9C-4CD6-489F-A9C3-A6BA75AB19DB}"/>
              </a:ext>
            </a:extLst>
          </p:cNvPr>
          <p:cNvSpPr txBox="1"/>
          <p:nvPr/>
        </p:nvSpPr>
        <p:spPr>
          <a:xfrm>
            <a:off x="563526" y="6507124"/>
            <a:ext cx="22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 D.Lgs 155/2010</a:t>
            </a:r>
          </a:p>
        </p:txBody>
      </p:sp>
    </p:spTree>
    <p:extLst>
      <p:ext uri="{BB962C8B-B14F-4D97-AF65-F5344CB8AC3E}">
        <p14:creationId xmlns:p14="http://schemas.microsoft.com/office/powerpoint/2010/main" val="114702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4D0968-1922-46FA-9289-ABC917AB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linee guida OMS</a:t>
            </a:r>
            <a:endParaRPr lang="en-GB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E9FB0EE-6B9F-487C-BD04-5E527978F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423" y="1638125"/>
            <a:ext cx="3189298" cy="479757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7F0456-1010-40F0-9D39-67CBD51D19D9}"/>
              </a:ext>
            </a:extLst>
          </p:cNvPr>
          <p:cNvSpPr txBox="1"/>
          <p:nvPr/>
        </p:nvSpPr>
        <p:spPr>
          <a:xfrm>
            <a:off x="4969869" y="1638125"/>
            <a:ext cx="6460713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/>
              <a:t>Dopo 5 anni di lavoro, il 22 settembre 2021 l’Organizzazione Mondiale della Sanità (OMS) ha pubblicato le nuove linee guida per la qualità dell’aria.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Questo aggiornamento avviene dopo 15 anni dalla pubblicazione delle linee guida precedenti che sono state il fondamento per la legislazione nell’Unione Europea ed  in molte altre parti del mondo.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Le linee guida sono il risultato dell’analisi della letteratura scientifica sull’argomento e del lavoro di gruppi di esperti internazionali.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Le nuove linee guida riguardano i principali inquinanti dell’atmosfera; il particolato fine (PM 2,5 e PM10) il biossido di azoto, il biossido di zolfo, l’ozono ed il monossido di carbonio.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35562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E4DC10-DBFB-436C-9CD5-C44BF718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Confronto con la legislazione italiana</a:t>
            </a:r>
            <a:endParaRPr lang="en-GB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4155F56B-130B-47BF-AD40-6F7B52258E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980547"/>
              </p:ext>
            </p:extLst>
          </p:nvPr>
        </p:nvGraphicFramePr>
        <p:xfrm>
          <a:off x="788757" y="1825625"/>
          <a:ext cx="10565043" cy="44246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52563">
                  <a:extLst>
                    <a:ext uri="{9D8B030D-6E8A-4147-A177-3AD203B41FA5}">
                      <a16:colId xmlns:a16="http://schemas.microsoft.com/office/drawing/2014/main" val="3113509523"/>
                    </a:ext>
                  </a:extLst>
                </a:gridCol>
                <a:gridCol w="2873147">
                  <a:extLst>
                    <a:ext uri="{9D8B030D-6E8A-4147-A177-3AD203B41FA5}">
                      <a16:colId xmlns:a16="http://schemas.microsoft.com/office/drawing/2014/main" val="2974161720"/>
                    </a:ext>
                  </a:extLst>
                </a:gridCol>
                <a:gridCol w="1682217">
                  <a:extLst>
                    <a:ext uri="{9D8B030D-6E8A-4147-A177-3AD203B41FA5}">
                      <a16:colId xmlns:a16="http://schemas.microsoft.com/office/drawing/2014/main" val="734920374"/>
                    </a:ext>
                  </a:extLst>
                </a:gridCol>
                <a:gridCol w="1753996">
                  <a:extLst>
                    <a:ext uri="{9D8B030D-6E8A-4147-A177-3AD203B41FA5}">
                      <a16:colId xmlns:a16="http://schemas.microsoft.com/office/drawing/2014/main" val="14121983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50379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Inquinante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Limite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Periodo di mediazione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Normativa italiana</a:t>
                      </a:r>
                    </a:p>
                    <a:p>
                      <a:r>
                        <a:rPr lang="it-IT" sz="1600" dirty="0"/>
                        <a:t>(µg/m</a:t>
                      </a:r>
                      <a:r>
                        <a:rPr lang="it-IT" sz="1600" baseline="30000" dirty="0"/>
                        <a:t>3</a:t>
                      </a:r>
                      <a:r>
                        <a:rPr lang="it-IT" sz="1600" baseline="0" dirty="0"/>
                        <a:t>)</a:t>
                      </a:r>
                      <a:endParaRPr lang="en-GB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Linee guida OMS 2021 (µg/m</a:t>
                      </a:r>
                      <a:r>
                        <a:rPr lang="it-IT" sz="1600" baseline="30000" dirty="0"/>
                        <a:t>3</a:t>
                      </a:r>
                      <a:r>
                        <a:rPr lang="it-IT" sz="1600" baseline="0" dirty="0"/>
                        <a:t>)</a:t>
                      </a:r>
                      <a:endParaRPr lang="en-GB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2845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it-IT" sz="1600" dirty="0"/>
                        <a:t>PM10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Valore limite sulle 24 ore per la protezione della salute umana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Media giornaliera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45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2940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Valore limite annuale per la protezione della salute umana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Anno civile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15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94484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it-IT" sz="1600" dirty="0"/>
                        <a:t>PM2,5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Valore limite sulle 24 ore per la protezione della salute umana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Media giornaliera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-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15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108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Valore limite annuale per la protezione della salute umana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Anno civile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25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7327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it-IT" sz="1600" dirty="0"/>
                        <a:t>NO2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Valore limite orario per la protezione della salute umana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Media massima oraria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200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200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8026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Valore limite sulle 24 ore per la protezione della salute umana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Media giornaliera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-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25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1766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Valore limite annuale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Anno civile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787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802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9648-BC73-358B-8E21-52AFE3EC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440273"/>
          </a:xfrm>
        </p:spPr>
        <p:txBody>
          <a:bodyPr>
            <a:normAutofit fontScale="90000"/>
          </a:bodyPr>
          <a:lstStyle/>
          <a:p>
            <a:r>
              <a:rPr lang="it-IT" dirty="0"/>
              <a:t>La nuova direttiva europea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CCA85-7841-F9C5-0318-6A8172E30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60" y="1144515"/>
            <a:ext cx="8847824" cy="49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93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0" cy="52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it-IT" sz="3600" dirty="0"/>
              <a:t>Biossido di azoto (NO2) limite giornaliero</a:t>
            </a:r>
            <a:endParaRPr sz="3600" dirty="0"/>
          </a:p>
        </p:txBody>
      </p:sp>
      <p:sp>
        <p:nvSpPr>
          <p:cNvPr id="257" name="Google Shape;257;p24"/>
          <p:cNvSpPr txBox="1"/>
          <p:nvPr/>
        </p:nvSpPr>
        <p:spPr>
          <a:xfrm>
            <a:off x="8294040" y="1763497"/>
            <a:ext cx="3420275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il biossido di azoto l’introduzione di un criterio giornaliero introduce la criticità più importante per Torino.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Rispetto al nuovo criterio di qualità dell’aria dell’OMS (25 µg/m</a:t>
            </a:r>
            <a:r>
              <a:rPr lang="it-IT" sz="2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nel 2024 a Rebaudengo si sono verificati 338 superamenti.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Rispetto alla nuova direttiva UE questi sono stati 96, contro i 18 ammessi.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A1008F-E166-6E8A-8374-D278B122E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97" y="1265626"/>
            <a:ext cx="7535695" cy="49262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6D9862-3F07-4122-B95A-6CD92B25E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02" y="2998706"/>
            <a:ext cx="11402008" cy="1849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dirty="0"/>
              <a:t>Inquinanti atmosferici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92BD6-D7E9-4764-ACEF-9387884E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A19D-EA6D-4B03-883B-6B8EE18C47BF}" type="datetime1">
              <a:rPr lang="it-IT" smtClean="0"/>
              <a:pPr/>
              <a:t>14/11/2025</a:t>
            </a:fld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CD3E0-CBF9-448A-91E1-F03D6B5F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1972-CAAA-4EF8-9E9C-1CF553236FA7}" type="slidenum">
              <a:rPr lang="it-IT" smtClean="0"/>
              <a:pPr/>
              <a:t>2</a:t>
            </a:fld>
            <a:r>
              <a:rPr lang="it-IT"/>
              <a:t> di TOTAL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7861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0" cy="57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it-IT" sz="3600" dirty="0"/>
              <a:t>Particolato fine (PM2,5) limite giornaliero</a:t>
            </a:r>
            <a:endParaRPr sz="3600" dirty="0"/>
          </a:p>
        </p:txBody>
      </p:sp>
      <p:sp>
        <p:nvSpPr>
          <p:cNvPr id="264" name="Google Shape;264;p25"/>
          <p:cNvSpPr txBox="1"/>
          <p:nvPr/>
        </p:nvSpPr>
        <p:spPr>
          <a:xfrm>
            <a:off x="8569366" y="1698430"/>
            <a:ext cx="342027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il PM2,5 l’introduzione di un criterio giornaliero introduce una criticità importante per Torino. </a:t>
            </a:r>
            <a:endParaRPr lang="it-IT"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Rispetto al nuovo criterio di qualità dell’aria dell’OMS (15 µg/m</a:t>
            </a:r>
            <a:r>
              <a:rPr lang="it-IT" sz="2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nel 2024 a Rebaudengo si sono verificati 158 superamenti.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Rispetto alla nuova direttiva UE questi sono stati 87, contro i 18 ammessi.</a:t>
            </a:r>
            <a:endParaRPr lang="it-IT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ED1A3E-466B-27C1-8A92-369D9684F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01" y="1150570"/>
            <a:ext cx="7957508" cy="52020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C01F41-36CB-5A3F-8EBB-53C73A7D3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1" y="227951"/>
            <a:ext cx="5873711" cy="33454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01EFC5-EBAD-E247-3EF3-9E77AA10F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988" y="3429000"/>
            <a:ext cx="6128105" cy="32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34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C096F-8D8E-13AD-846B-47CF41D5A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/>
              <a:t>Ma l’inquinamento aumento o diminuisce?</a:t>
            </a:r>
          </a:p>
        </p:txBody>
      </p:sp>
    </p:spTree>
    <p:extLst>
      <p:ext uri="{BB962C8B-B14F-4D97-AF65-F5344CB8AC3E}">
        <p14:creationId xmlns:p14="http://schemas.microsoft.com/office/powerpoint/2010/main" val="861712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9D1A90-1C99-29A7-97A8-E7081C38B8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49"/>
          <a:stretch/>
        </p:blipFill>
        <p:spPr>
          <a:xfrm>
            <a:off x="838202" y="902323"/>
            <a:ext cx="9006839" cy="5516644"/>
          </a:xfrm>
          <a:prstGeom prst="rect">
            <a:avLst/>
          </a:prstGeom>
        </p:spPr>
      </p:pic>
      <p:sp>
        <p:nvSpPr>
          <p:cNvPr id="8" name="Google Shape;237;p21">
            <a:extLst>
              <a:ext uri="{FF2B5EF4-FFF2-40B4-BE49-F238E27FC236}">
                <a16:creationId xmlns:a16="http://schemas.microsoft.com/office/drawing/2014/main" id="{10AC41FA-AF4D-7D62-F810-4EF2D010187D}"/>
              </a:ext>
            </a:extLst>
          </p:cNvPr>
          <p:cNvSpPr txBox="1"/>
          <p:nvPr/>
        </p:nvSpPr>
        <p:spPr>
          <a:xfrm>
            <a:off x="4231617" y="6472660"/>
            <a:ext cx="38135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Fonte: «Uno sguardo all’aria 2023»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228;p20">
            <a:extLst>
              <a:ext uri="{FF2B5EF4-FFF2-40B4-BE49-F238E27FC236}">
                <a16:creationId xmlns:a16="http://schemas.microsoft.com/office/drawing/2014/main" id="{D015A8FF-72A1-75C4-7987-95180FBEA5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0" cy="45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it-IT" sz="3600" dirty="0"/>
              <a:t>Andamento del biossido di azoto nel tempo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4180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5C49-D0EA-D526-D6FA-52309E772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72" y="910850"/>
            <a:ext cx="9797495" cy="5542828"/>
          </a:xfrm>
          <a:prstGeom prst="rect">
            <a:avLst/>
          </a:prstGeom>
        </p:spPr>
      </p:pic>
      <p:sp>
        <p:nvSpPr>
          <p:cNvPr id="6" name="Google Shape;237;p21">
            <a:extLst>
              <a:ext uri="{FF2B5EF4-FFF2-40B4-BE49-F238E27FC236}">
                <a16:creationId xmlns:a16="http://schemas.microsoft.com/office/drawing/2014/main" id="{9BE5A230-911F-C49F-1039-D9A0DAAB061E}"/>
              </a:ext>
            </a:extLst>
          </p:cNvPr>
          <p:cNvSpPr txBox="1"/>
          <p:nvPr/>
        </p:nvSpPr>
        <p:spPr>
          <a:xfrm>
            <a:off x="4249783" y="6453678"/>
            <a:ext cx="38135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Fonte: «Uno sguardo all’aria 2023»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235;p21">
            <a:extLst>
              <a:ext uri="{FF2B5EF4-FFF2-40B4-BE49-F238E27FC236}">
                <a16:creationId xmlns:a16="http://schemas.microsoft.com/office/drawing/2014/main" id="{260E7B2A-4DB5-B196-4158-E68361057C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0" cy="36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3600" dirty="0"/>
              <a:t>Andamento PM</a:t>
            </a:r>
            <a:r>
              <a:rPr lang="it-IT" sz="3600" baseline="-25000" dirty="0"/>
              <a:t>10</a:t>
            </a:r>
            <a:r>
              <a:rPr lang="it-IT" sz="3600" dirty="0"/>
              <a:t> nel tempo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216051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1B803E-A448-BB57-4780-F9AB41996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59" y="276936"/>
            <a:ext cx="8361755" cy="63041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4DF355-4846-C7CB-1256-748EF669259B}"/>
              </a:ext>
            </a:extLst>
          </p:cNvPr>
          <p:cNvSpPr/>
          <p:nvPr/>
        </p:nvSpPr>
        <p:spPr>
          <a:xfrm>
            <a:off x="2300941" y="3639671"/>
            <a:ext cx="5641788" cy="2151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M"/>
          </a:p>
        </p:txBody>
      </p:sp>
    </p:spTree>
    <p:extLst>
      <p:ext uri="{BB962C8B-B14F-4D97-AF65-F5344CB8AC3E}">
        <p14:creationId xmlns:p14="http://schemas.microsoft.com/office/powerpoint/2010/main" val="3998132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04DC2-759B-39D5-6732-434C0A6E1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/>
              <a:t>Inquinamento e meteo</a:t>
            </a:r>
          </a:p>
        </p:txBody>
      </p:sp>
    </p:spTree>
    <p:extLst>
      <p:ext uri="{BB962C8B-B14F-4D97-AF65-F5344CB8AC3E}">
        <p14:creationId xmlns:p14="http://schemas.microsoft.com/office/powerpoint/2010/main" val="233098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A117F5-5FDA-D50D-DD3E-F81F1C10E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62" y="856538"/>
            <a:ext cx="9357763" cy="5253591"/>
          </a:xfrm>
          <a:prstGeom prst="rect">
            <a:avLst/>
          </a:prstGeom>
        </p:spPr>
      </p:pic>
      <p:sp>
        <p:nvSpPr>
          <p:cNvPr id="6" name="Google Shape;237;p21">
            <a:extLst>
              <a:ext uri="{FF2B5EF4-FFF2-40B4-BE49-F238E27FC236}">
                <a16:creationId xmlns:a16="http://schemas.microsoft.com/office/drawing/2014/main" id="{1FA78B8F-6A36-6647-E243-986F2D51846A}"/>
              </a:ext>
            </a:extLst>
          </p:cNvPr>
          <p:cNvSpPr txBox="1"/>
          <p:nvPr/>
        </p:nvSpPr>
        <p:spPr>
          <a:xfrm>
            <a:off x="4189227" y="6187230"/>
            <a:ext cx="38135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Fonte: «Uno sguardo all’aria 2023»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235;p21">
            <a:extLst>
              <a:ext uri="{FF2B5EF4-FFF2-40B4-BE49-F238E27FC236}">
                <a16:creationId xmlns:a16="http://schemas.microsoft.com/office/drawing/2014/main" id="{A616AE05-43CF-89EC-4F63-26C3EDB90F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0" cy="36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3600" dirty="0"/>
              <a:t>Andamento PM</a:t>
            </a:r>
            <a:r>
              <a:rPr lang="it-IT" sz="3600" baseline="-25000" dirty="0"/>
              <a:t>10</a:t>
            </a:r>
            <a:r>
              <a:rPr lang="it-IT" sz="3600" dirty="0"/>
              <a:t> nell’arco dell’anno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097961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8C9592-25C3-F227-DD79-B360F09D7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55" y="697286"/>
            <a:ext cx="9075632" cy="5739724"/>
          </a:xfrm>
          <a:prstGeom prst="rect">
            <a:avLst/>
          </a:prstGeom>
        </p:spPr>
      </p:pic>
      <p:sp>
        <p:nvSpPr>
          <p:cNvPr id="6" name="Google Shape;237;p21">
            <a:extLst>
              <a:ext uri="{FF2B5EF4-FFF2-40B4-BE49-F238E27FC236}">
                <a16:creationId xmlns:a16="http://schemas.microsoft.com/office/drawing/2014/main" id="{1C3C8683-AC16-B92E-F89B-E99509E737EE}"/>
              </a:ext>
            </a:extLst>
          </p:cNvPr>
          <p:cNvSpPr txBox="1"/>
          <p:nvPr/>
        </p:nvSpPr>
        <p:spPr>
          <a:xfrm>
            <a:off x="4274005" y="6437010"/>
            <a:ext cx="38135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Fonte: «Uno sguardo all’aria 2023»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242;p22">
            <a:extLst>
              <a:ext uri="{FF2B5EF4-FFF2-40B4-BE49-F238E27FC236}">
                <a16:creationId xmlns:a16="http://schemas.microsoft.com/office/drawing/2014/main" id="{E59ADAA9-9952-7F30-EDE1-3F4D5EDAAB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0" cy="74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3600" dirty="0"/>
              <a:t>La variabile meteoclimatica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078186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FF429C-5948-BA1F-B612-7B6020788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45" y="1616697"/>
            <a:ext cx="10209068" cy="4908889"/>
          </a:xfrm>
          <a:prstGeom prst="rect">
            <a:avLst/>
          </a:prstGeom>
        </p:spPr>
      </p:pic>
      <p:sp>
        <p:nvSpPr>
          <p:cNvPr id="2" name="Google Shape;235;p21">
            <a:extLst>
              <a:ext uri="{FF2B5EF4-FFF2-40B4-BE49-F238E27FC236}">
                <a16:creationId xmlns:a16="http://schemas.microsoft.com/office/drawing/2014/main" id="{7B5FEEC8-B3F8-A311-4637-5C8183CFBD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77503"/>
            <a:ext cx="10515600" cy="36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3600" dirty="0"/>
              <a:t>Una questione di giustizia sociale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9414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A273-1BC3-4A5D-B7AE-24FE3E77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973"/>
          </a:xfrm>
        </p:spPr>
        <p:txBody>
          <a:bodyPr>
            <a:normAutofit fontScale="90000"/>
          </a:bodyPr>
          <a:lstStyle/>
          <a:p>
            <a:r>
              <a:rPr lang="it-IT" dirty="0"/>
              <a:t>Sostanze inquinanti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39C23-8498-4083-B889-6E0813474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7355"/>
            <a:ext cx="10515600" cy="4849608"/>
          </a:xfrm>
        </p:spPr>
        <p:txBody>
          <a:bodyPr>
            <a:normAutofit/>
          </a:bodyPr>
          <a:lstStyle/>
          <a:p>
            <a:r>
              <a:rPr lang="it-IT" dirty="0"/>
              <a:t>Inquinanti primari</a:t>
            </a:r>
          </a:p>
          <a:p>
            <a:pPr lvl="1"/>
            <a:r>
              <a:rPr lang="it-IT" dirty="0"/>
              <a:t>Sono emessi direttamente nei processi di combustione o nei processi industriali o nell’agricoltura</a:t>
            </a:r>
          </a:p>
          <a:p>
            <a:r>
              <a:rPr lang="it-IT" dirty="0"/>
              <a:t>Inquinanti secondari</a:t>
            </a:r>
          </a:p>
          <a:p>
            <a:pPr lvl="1"/>
            <a:r>
              <a:rPr lang="it-IT" dirty="0"/>
              <a:t>Sono il prodotto di trasformazioni chimiche che avvengono nell’atmosfera </a:t>
            </a:r>
          </a:p>
          <a:p>
            <a:pPr lvl="2"/>
            <a:r>
              <a:rPr lang="it-IT" dirty="0"/>
              <a:t>Processi fisici – luce, temperatura</a:t>
            </a:r>
          </a:p>
          <a:p>
            <a:pPr lvl="2"/>
            <a:r>
              <a:rPr lang="it-IT" dirty="0"/>
              <a:t>Processi chimici – ossidazione , reazioni tra sostanze inquinanti</a:t>
            </a:r>
          </a:p>
          <a:p>
            <a:pPr lvl="2"/>
            <a:r>
              <a:rPr lang="it-IT" dirty="0"/>
              <a:t>Processi misti – reazioni fotochimiche</a:t>
            </a:r>
          </a:p>
          <a:p>
            <a:r>
              <a:rPr lang="it-IT" dirty="0"/>
              <a:t>Inquinanti locali</a:t>
            </a:r>
          </a:p>
          <a:p>
            <a:r>
              <a:rPr lang="it-IT" dirty="0"/>
              <a:t>Inquinanti trasportati</a:t>
            </a:r>
          </a:p>
        </p:txBody>
      </p:sp>
    </p:spTree>
    <p:extLst>
      <p:ext uri="{BB962C8B-B14F-4D97-AF65-F5344CB8AC3E}">
        <p14:creationId xmlns:p14="http://schemas.microsoft.com/office/powerpoint/2010/main" val="3654527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A5CBBB-4AD4-42C9-A609-92C613F43B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1850" y="3770722"/>
            <a:ext cx="10515600" cy="2328323"/>
          </a:xfrm>
        </p:spPr>
        <p:txBody>
          <a:bodyPr>
            <a:normAutofit fontScale="90000"/>
          </a:bodyPr>
          <a:lstStyle/>
          <a:p>
            <a:br>
              <a:rPr lang="it-IT" sz="3200" dirty="0">
                <a:hlinkClick r:id="rId2"/>
              </a:rPr>
            </a:br>
            <a:br>
              <a:rPr lang="it-IT" sz="3200" dirty="0">
                <a:hlinkClick r:id="rId2"/>
              </a:rPr>
            </a:br>
            <a:br>
              <a:rPr lang="it-IT" sz="3200" dirty="0">
                <a:hlinkClick r:id="rId2"/>
              </a:rPr>
            </a:br>
            <a:br>
              <a:rPr lang="it-IT" sz="3200" dirty="0">
                <a:hlinkClick r:id="rId2"/>
              </a:rPr>
            </a:br>
            <a:br>
              <a:rPr lang="it-IT" sz="3200" dirty="0">
                <a:hlinkClick r:id="rId2"/>
              </a:rPr>
            </a:br>
            <a:r>
              <a:rPr lang="it-IT" dirty="0">
                <a:hlinkClick r:id="rId2"/>
              </a:rPr>
              <a:t>www.torinorespira.it</a:t>
            </a:r>
            <a:br>
              <a:rPr lang="it-IT" dirty="0"/>
            </a:br>
            <a:r>
              <a:rPr lang="it-IT" dirty="0"/>
              <a:t>www.facebook.com/ComitatoTorinoRespira/</a:t>
            </a:r>
            <a:br>
              <a:rPr lang="it-IT" dirty="0"/>
            </a:br>
            <a:r>
              <a:rPr lang="it-IT" dirty="0"/>
              <a:t>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87481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951E-5943-461B-9141-E24264D32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664"/>
          </a:xfrm>
        </p:spPr>
        <p:txBody>
          <a:bodyPr>
            <a:normAutofit fontScale="90000"/>
          </a:bodyPr>
          <a:lstStyle/>
          <a:p>
            <a:r>
              <a:rPr lang="it-IT" dirty="0"/>
              <a:t>Sostanze inquinanti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45173-73DA-4ACA-9400-5A93E2E57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644"/>
            <a:ext cx="10515600" cy="4749319"/>
          </a:xfrm>
        </p:spPr>
        <p:txBody>
          <a:bodyPr>
            <a:normAutofit/>
          </a:bodyPr>
          <a:lstStyle/>
          <a:p>
            <a:r>
              <a:rPr lang="it-IT" dirty="0"/>
              <a:t>Biossido di azoto NO</a:t>
            </a:r>
            <a:r>
              <a:rPr lang="it-IT" baseline="-25000" dirty="0"/>
              <a:t>2</a:t>
            </a:r>
          </a:p>
          <a:p>
            <a:pPr lvl="1"/>
            <a:r>
              <a:rPr lang="it-IT" dirty="0"/>
              <a:t>Inquinante primario</a:t>
            </a:r>
          </a:p>
          <a:p>
            <a:pPr lvl="1"/>
            <a:r>
              <a:rPr lang="it-IT" dirty="0"/>
              <a:t>Si forma in tutti i processi di combustione (NOx)</a:t>
            </a:r>
          </a:p>
          <a:p>
            <a:r>
              <a:rPr lang="it-IT" dirty="0"/>
              <a:t>Biossido di zolfo SO</a:t>
            </a:r>
            <a:r>
              <a:rPr lang="it-IT" baseline="-25000" dirty="0"/>
              <a:t>2</a:t>
            </a:r>
          </a:p>
          <a:p>
            <a:pPr lvl="1"/>
            <a:r>
              <a:rPr lang="it-IT" dirty="0"/>
              <a:t>Inquinante primario</a:t>
            </a:r>
          </a:p>
          <a:p>
            <a:pPr lvl="1"/>
            <a:r>
              <a:rPr lang="it-IT" dirty="0"/>
              <a:t>Si forma nella combustione di idrocarburi che contengono zolfo</a:t>
            </a:r>
          </a:p>
          <a:p>
            <a:r>
              <a:rPr lang="it-IT" dirty="0"/>
              <a:t>Composti organici volatili</a:t>
            </a:r>
          </a:p>
          <a:p>
            <a:pPr lvl="1"/>
            <a:r>
              <a:rPr lang="it-IT" dirty="0"/>
              <a:t>Inquinanti primari e secondari</a:t>
            </a:r>
          </a:p>
          <a:p>
            <a:pPr lvl="1"/>
            <a:r>
              <a:rPr lang="it-IT" dirty="0"/>
              <a:t>Si formano a causa della combustione incompleta degi idrocarburi e sono una miscela di diverse sostanze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5CF2A-AEC6-4FA6-A09A-49E602C6CD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293" y="1224639"/>
            <a:ext cx="1788160" cy="1005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C8F47E-3753-4011-B456-D1D7B81D62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610" y="2550353"/>
            <a:ext cx="1592982" cy="15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3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F4080-F3D5-4CD5-B790-057F29FB3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866"/>
          </a:xfrm>
        </p:spPr>
        <p:txBody>
          <a:bodyPr>
            <a:normAutofit fontScale="90000"/>
          </a:bodyPr>
          <a:lstStyle/>
          <a:p>
            <a:r>
              <a:rPr lang="it-IT" dirty="0"/>
              <a:t>Sostanze inquinanti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79649-9440-49D7-B95C-5DA0DA78D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053"/>
            <a:ext cx="10515600" cy="4831910"/>
          </a:xfrm>
        </p:spPr>
        <p:txBody>
          <a:bodyPr>
            <a:normAutofit/>
          </a:bodyPr>
          <a:lstStyle/>
          <a:p>
            <a:r>
              <a:rPr lang="it-IT" dirty="0"/>
              <a:t>Monossido di carbonio</a:t>
            </a:r>
          </a:p>
          <a:p>
            <a:pPr lvl="1"/>
            <a:r>
              <a:rPr lang="it-IT" dirty="0"/>
              <a:t>Inquinante primario</a:t>
            </a:r>
          </a:p>
          <a:p>
            <a:pPr lvl="1"/>
            <a:r>
              <a:rPr lang="it-IT" dirty="0"/>
              <a:t>Si forma a causa della combustione incompleta degli idrocarburi</a:t>
            </a:r>
          </a:p>
          <a:p>
            <a:r>
              <a:rPr lang="it-IT" dirty="0"/>
              <a:t>Biossido di carbonio</a:t>
            </a:r>
          </a:p>
          <a:p>
            <a:pPr lvl="1"/>
            <a:r>
              <a:rPr lang="it-IT" dirty="0"/>
              <a:t>Inquinante primario</a:t>
            </a:r>
          </a:p>
          <a:p>
            <a:pPr lvl="1"/>
            <a:r>
              <a:rPr lang="it-IT" dirty="0"/>
              <a:t>Si forma in tutte le combustioni e durante la respirazione</a:t>
            </a:r>
          </a:p>
          <a:p>
            <a:pPr lvl="1"/>
            <a:r>
              <a:rPr lang="it-IT" dirty="0"/>
              <a:t>Principale causa dell’effetto serra</a:t>
            </a:r>
          </a:p>
          <a:p>
            <a:r>
              <a:rPr lang="it-IT" dirty="0"/>
              <a:t>Ammoniaca</a:t>
            </a:r>
          </a:p>
          <a:p>
            <a:pPr lvl="1"/>
            <a:r>
              <a:rPr lang="it-IT" dirty="0"/>
              <a:t>Inquinante primario</a:t>
            </a:r>
          </a:p>
          <a:p>
            <a:pPr lvl="1"/>
            <a:r>
              <a:rPr lang="it-IT" dirty="0"/>
              <a:t>Emesso soprattutto dall’agricoltura</a:t>
            </a:r>
          </a:p>
          <a:p>
            <a:pPr lvl="1"/>
            <a:r>
              <a:rPr lang="it-IT" dirty="0"/>
              <a:t>Importante precursore del particolato 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807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8D01-7BE2-4668-B8C2-73E5891E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1871"/>
          </a:xfrm>
        </p:spPr>
        <p:txBody>
          <a:bodyPr>
            <a:normAutofit fontScale="90000"/>
          </a:bodyPr>
          <a:lstStyle/>
          <a:p>
            <a:r>
              <a:rPr lang="it-IT" dirty="0"/>
              <a:t>Sostanze inquinanti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A433A-23D4-491F-9E76-17FE4EA0D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1425"/>
            <a:ext cx="10515600" cy="4555924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Ozono</a:t>
            </a:r>
          </a:p>
          <a:p>
            <a:pPr lvl="1"/>
            <a:r>
              <a:rPr lang="it-IT" dirty="0"/>
              <a:t>Inquinante secondario</a:t>
            </a:r>
          </a:p>
          <a:p>
            <a:pPr lvl="1"/>
            <a:r>
              <a:rPr lang="it-IT" dirty="0"/>
              <a:t>Si forma per ossidazione fotochimica in presenza di idrocarburi</a:t>
            </a:r>
          </a:p>
          <a:p>
            <a:endParaRPr lang="it-IT" dirty="0"/>
          </a:p>
          <a:p>
            <a:r>
              <a:rPr lang="it-IT" dirty="0"/>
              <a:t>Particolato </a:t>
            </a:r>
          </a:p>
          <a:p>
            <a:pPr lvl="1"/>
            <a:r>
              <a:rPr lang="it-IT" dirty="0"/>
              <a:t>Inquinate primario e secondario</a:t>
            </a:r>
          </a:p>
          <a:p>
            <a:pPr lvl="1"/>
            <a:r>
              <a:rPr lang="it-IT" dirty="0"/>
              <a:t>Insieme di sostanze liquide e solide</a:t>
            </a:r>
          </a:p>
          <a:p>
            <a:pPr lvl="2"/>
            <a:r>
              <a:rPr lang="it-IT" dirty="0"/>
              <a:t>anioni (solfati e nitrati)</a:t>
            </a:r>
          </a:p>
          <a:p>
            <a:pPr lvl="2"/>
            <a:r>
              <a:rPr lang="it-IT" dirty="0"/>
              <a:t>metalli alcalino terrosi</a:t>
            </a:r>
          </a:p>
          <a:p>
            <a:pPr lvl="2"/>
            <a:r>
              <a:rPr lang="it-IT" dirty="0"/>
              <a:t>ammonio</a:t>
            </a:r>
          </a:p>
          <a:p>
            <a:pPr lvl="2"/>
            <a:r>
              <a:rPr lang="it-IT" dirty="0"/>
              <a:t>metalli tossici (Cd, Pb, Ni, V ecc.)</a:t>
            </a:r>
          </a:p>
          <a:p>
            <a:pPr lvl="2"/>
            <a:r>
              <a:rPr lang="it-IT" dirty="0"/>
              <a:t>silicati</a:t>
            </a:r>
          </a:p>
          <a:p>
            <a:pPr lvl="2"/>
            <a:r>
              <a:rPr lang="it-IT" sz="2100" dirty="0"/>
              <a:t>sostanze organiche</a:t>
            </a:r>
          </a:p>
          <a:p>
            <a:pPr lvl="2"/>
            <a:r>
              <a:rPr lang="it-IT" sz="2100" dirty="0"/>
              <a:t>carbonio elementare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F3871-B511-4B55-86C1-128470872D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863" y="1231836"/>
            <a:ext cx="1726016" cy="1064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0CAE46-DD79-4F51-843D-4CE312F2ED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859" y="2784520"/>
            <a:ext cx="4706520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1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EE8E-2800-4EB9-A908-2C3D33A3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564"/>
          </a:xfrm>
        </p:spPr>
        <p:txBody>
          <a:bodyPr>
            <a:normAutofit fontScale="90000"/>
          </a:bodyPr>
          <a:lstStyle/>
          <a:p>
            <a:r>
              <a:rPr lang="it-IT" dirty="0"/>
              <a:t>Particolato fine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866C2-DE5B-4F66-8620-A9003C629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826"/>
            <a:ext cx="10515600" cy="45841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2400" dirty="0"/>
              <a:t>PM10 (PM inalabile) Il PM10 ha un diametro di 10 μm ed è il particolato inalabile, ossia in grado di penetrare nel tratto respiratorio superiore (naso, faringe e laringe).</a:t>
            </a:r>
          </a:p>
          <a:p>
            <a:pPr>
              <a:lnSpc>
                <a:spcPct val="110000"/>
              </a:lnSpc>
            </a:pPr>
            <a:r>
              <a:rPr lang="it-IT" sz="2400" dirty="0"/>
              <a:t>PM10-2.5 (particelle grossolane) Il PM10-2.5 ha un diametro compreso tra 10 μm e 2,5 μm, ed è in grado di penetrare nel tratto respiratorio superiore.</a:t>
            </a:r>
          </a:p>
          <a:p>
            <a:pPr>
              <a:lnSpc>
                <a:spcPct val="110000"/>
              </a:lnSpc>
            </a:pPr>
            <a:r>
              <a:rPr lang="it-IT" sz="2400" dirty="0"/>
              <a:t>PM2.5 (PM fine) Il PM2.5 ha un diametro inferiore a 2,5 μm ed è una polvere toracica, cioè in grado di penetrare nel tratto tracheobronchiale (trachea, bronchi, bronchioli).</a:t>
            </a:r>
          </a:p>
          <a:p>
            <a:pPr>
              <a:lnSpc>
                <a:spcPct val="110000"/>
              </a:lnSpc>
            </a:pPr>
            <a:r>
              <a:rPr lang="it-IT" sz="2400" dirty="0"/>
              <a:t>PM0.1 (PM ultrafine) Il PM0.1ha un diametro inferiore a 0,1 μm ed è una polvere ultrafine, in grado di penetrare profondamente nei polmoni fino agli alveoli.</a:t>
            </a:r>
          </a:p>
        </p:txBody>
      </p:sp>
    </p:spTree>
    <p:extLst>
      <p:ext uri="{BB962C8B-B14F-4D97-AF65-F5344CB8AC3E}">
        <p14:creationId xmlns:p14="http://schemas.microsoft.com/office/powerpoint/2010/main" val="147401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136C-8D78-4190-BBDC-4B88F998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849"/>
          </a:xfrm>
        </p:spPr>
        <p:txBody>
          <a:bodyPr>
            <a:normAutofit fontScale="90000"/>
          </a:bodyPr>
          <a:lstStyle/>
          <a:p>
            <a:r>
              <a:rPr lang="it-IT" dirty="0"/>
              <a:t>Particolato fine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354B30-18D5-4759-8C27-5B5053EB5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414" y="1285954"/>
            <a:ext cx="6887678" cy="45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68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6F44B-529A-CCC7-1EAE-0B711370D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DC0084D-85FE-B69D-EC2E-0FB4C2F73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02" y="2998706"/>
            <a:ext cx="11402008" cy="1849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dirty="0"/>
              <a:t>Da dove vengono gli inquinanti?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FCCE6-1905-5A5F-4011-101D7653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A19D-EA6D-4B03-883B-6B8EE18C47BF}" type="datetime1">
              <a:rPr lang="it-IT" smtClean="0"/>
              <a:pPr/>
              <a:t>14/11/2025</a:t>
            </a:fld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AAC23-1C6C-EF34-7216-B0C8A3CC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1972-CAAA-4EF8-9E9C-1CF553236FA7}" type="slidenum">
              <a:rPr lang="it-IT" smtClean="0"/>
              <a:pPr/>
              <a:t>9</a:t>
            </a:fld>
            <a:r>
              <a:rPr lang="it-IT"/>
              <a:t> di TOTAL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9457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59096ad9-8b60-446a-90b7-017dbb9421a3}" enabled="1" method="Standard" siteId="{3d234255-e20f-4205-88a5-9658a402999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Widescreen</PresentationFormat>
  <Paragraphs>140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Cambria</vt:lpstr>
      <vt:lpstr>Office Theme</vt:lpstr>
      <vt:lpstr>1_Office Theme</vt:lpstr>
      <vt:lpstr>Quali sono gli inquinanti in atmosfera e quali le previsioni normative</vt:lpstr>
      <vt:lpstr>PowerPoint Presentation</vt:lpstr>
      <vt:lpstr>Sostanze inquinanti</vt:lpstr>
      <vt:lpstr>Sostanze inquinanti</vt:lpstr>
      <vt:lpstr>Sostanze inquinanti</vt:lpstr>
      <vt:lpstr>Sostanze inquinanti</vt:lpstr>
      <vt:lpstr>Particolato fine </vt:lpstr>
      <vt:lpstr>Particolato fine</vt:lpstr>
      <vt:lpstr>PowerPoint Presentation</vt:lpstr>
      <vt:lpstr>Fonti di emissione: Piemonte vs Torino</vt:lpstr>
      <vt:lpstr>Da dove vengono le emissioni di NOx a Torino?</vt:lpstr>
      <vt:lpstr>Area metropolitana: contributo settori</vt:lpstr>
      <vt:lpstr>Particolato primario e secondario</vt:lpstr>
      <vt:lpstr>PowerPoint Presentation</vt:lpstr>
      <vt:lpstr>I limiti di legge</vt:lpstr>
      <vt:lpstr>Le linee guida OMS</vt:lpstr>
      <vt:lpstr>Confronto con la legislazione italiana</vt:lpstr>
      <vt:lpstr>La nuova direttiva europea</vt:lpstr>
      <vt:lpstr>Biossido di azoto (NO2) limite giornaliero</vt:lpstr>
      <vt:lpstr>Particolato fine (PM2,5) limite giornaliero</vt:lpstr>
      <vt:lpstr>PowerPoint Presentation</vt:lpstr>
      <vt:lpstr>PowerPoint Presentation</vt:lpstr>
      <vt:lpstr>Andamento del biossido di azoto nel tempo</vt:lpstr>
      <vt:lpstr>Andamento PM10 nel tempo</vt:lpstr>
      <vt:lpstr>PowerPoint Presentation</vt:lpstr>
      <vt:lpstr>PowerPoint Presentation</vt:lpstr>
      <vt:lpstr>Andamento PM10 nell’arco dell’anno</vt:lpstr>
      <vt:lpstr>La variabile meteoclimatica</vt:lpstr>
      <vt:lpstr>Una questione di giustizia sociale</vt:lpstr>
      <vt:lpstr>     www.torinorespira.it www.facebook.com/ComitatoTorinoRespira/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Conferenza stampa</dc:title>
  <dc:creator>Mezzalama, Roberto</dc:creator>
  <cp:lastModifiedBy>Mezzalama, Roberto</cp:lastModifiedBy>
  <cp:revision>106</cp:revision>
  <cp:lastPrinted>2022-01-28T11:32:07Z</cp:lastPrinted>
  <dcterms:created xsi:type="dcterms:W3CDTF">2018-03-19T19:27:31Z</dcterms:created>
  <dcterms:modified xsi:type="dcterms:W3CDTF">2025-11-14T18:18:53Z</dcterms:modified>
</cp:coreProperties>
</file>